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120" r:id="rId2"/>
    <p:sldId id="2135" r:id="rId3"/>
    <p:sldId id="2137" r:id="rId4"/>
    <p:sldId id="2147" r:id="rId5"/>
    <p:sldId id="2173" r:id="rId6"/>
    <p:sldId id="2192" r:id="rId7"/>
    <p:sldId id="2159" r:id="rId8"/>
    <p:sldId id="2171" r:id="rId9"/>
    <p:sldId id="2180" r:id="rId10"/>
    <p:sldId id="2183" r:id="rId11"/>
    <p:sldId id="2175" r:id="rId12"/>
    <p:sldId id="2176" r:id="rId13"/>
    <p:sldId id="2177" r:id="rId14"/>
    <p:sldId id="2186" r:id="rId15"/>
    <p:sldId id="2187" r:id="rId16"/>
    <p:sldId id="2189" r:id="rId17"/>
    <p:sldId id="2190" r:id="rId18"/>
    <p:sldId id="2158" r:id="rId19"/>
    <p:sldId id="2191" r:id="rId20"/>
  </p:sldIdLst>
  <p:sldSz cx="8686800" cy="6400800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FFFF99"/>
    <a:srgbClr val="009900"/>
    <a:srgbClr val="008000"/>
    <a:srgbClr val="339933"/>
    <a:srgbClr val="26C2FF"/>
    <a:srgbClr val="C9F9FF"/>
    <a:srgbClr val="41F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76" autoAdjust="0"/>
  </p:normalViewPr>
  <p:slideViewPr>
    <p:cSldViewPr>
      <p:cViewPr varScale="1">
        <p:scale>
          <a:sx n="79" d="100"/>
          <a:sy n="79" d="100"/>
        </p:scale>
        <p:origin x="-1368" y="-96"/>
      </p:cViewPr>
      <p:guideLst>
        <p:guide orient="horz" pos="2016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57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6513" y="779463"/>
            <a:ext cx="4386262" cy="3232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433888"/>
            <a:ext cx="5143500" cy="412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489" tIns="45133" rIns="93489" bIns="451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5392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Clear scene in Line B21 consistent with the mostly clear skies observed in the Bethel AVCAM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Aircraft avionics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package continues to have intermittent loss of heading problems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Arial" charset="0"/>
                <a:ea typeface="Calibri" charset="0"/>
              </a:rPr>
              <a:t>Visible and IR channels suggest mostly clear conditions near </a:t>
            </a:r>
            <a:r>
              <a:rPr lang="en-US" sz="1200" baseline="0" dirty="0" err="1" smtClean="0">
                <a:latin typeface="Arial" charset="0"/>
                <a:ea typeface="Calibri" charset="0"/>
              </a:rPr>
              <a:t>Emmonak</a:t>
            </a:r>
            <a:r>
              <a:rPr lang="en-US" sz="1200" baseline="0" dirty="0" smtClean="0">
                <a:latin typeface="Arial" charset="0"/>
                <a:ea typeface="Calibri" charset="0"/>
              </a:rPr>
              <a:t> and </a:t>
            </a:r>
            <a:r>
              <a:rPr lang="en-US" sz="1200" baseline="0" dirty="0" err="1" smtClean="0">
                <a:latin typeface="Arial" charset="0"/>
                <a:ea typeface="Calibri" charset="0"/>
              </a:rPr>
              <a:t>Chevak</a:t>
            </a:r>
            <a:r>
              <a:rPr lang="en-US" sz="1200" baseline="0" dirty="0" smtClean="0">
                <a:latin typeface="Arial" charset="0"/>
                <a:ea typeface="Calibri" charset="0"/>
              </a:rPr>
              <a:t> on the YK Delta, although closer inspection of the visible image does indicate coastal low clouds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from Bethel clear to show partly cloudy conditions</a:t>
            </a:r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Glitches in the NASA Airborne Tracker produced spurious flight lines marked with red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Xs</a:t>
            </a:r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Line 9, B20 successfully acquired on 7/7/17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Red numbers: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Lines #2-5 not flown due to excessive cloud interference – operator discretion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5" Type="http://schemas.openxmlformats.org/officeDocument/2006/relationships/image" Target="../media/image3.wmf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61913" y="990600"/>
            <a:ext cx="8567737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8"/>
          <p:cNvSpPr>
            <a:spLocks noChangeShapeType="1"/>
          </p:cNvSpPr>
          <p:nvPr userDrawn="1"/>
        </p:nvSpPr>
        <p:spPr bwMode="auto">
          <a:xfrm>
            <a:off x="0" y="57912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 userDrawn="1"/>
        </p:nvGraphicFramePr>
        <p:xfrm>
          <a:off x="76200" y="63500"/>
          <a:ext cx="6873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0" name="Photo Editor Photo" r:id="rId3" imgW="1523810" imgH="1380952" progId="MSPhotoEd.3">
                  <p:embed/>
                </p:oleObj>
              </mc:Choice>
              <mc:Fallback>
                <p:oleObj name="Photo Editor Photo" r:id="rId3" imgW="1523810" imgH="13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63500"/>
                        <a:ext cx="68738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0"/>
          <p:cNvSpPr>
            <a:spLocks noChangeArrowheads="1"/>
          </p:cNvSpPr>
          <p:nvPr userDrawn="1"/>
        </p:nvSpPr>
        <p:spPr bwMode="auto">
          <a:xfrm>
            <a:off x="609600" y="152400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>
                <a:solidFill>
                  <a:schemeClr val="accent2"/>
                </a:solidFill>
                <a:latin typeface="Helvetica" charset="0"/>
              </a:rPr>
              <a:t>National Aeronautics and Space Administration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Jet Propulsion Laboratory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California Institute of Technology</a:t>
            </a:r>
          </a:p>
        </p:txBody>
      </p:sp>
      <p:pic>
        <p:nvPicPr>
          <p:cNvPr id="8" name="Picture 71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913" y="5943600"/>
            <a:ext cx="9794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1"/>
          <p:cNvSpPr>
            <a:spLocks noChangeArrowheads="1"/>
          </p:cNvSpPr>
          <p:nvPr userDrawn="1"/>
        </p:nvSpPr>
        <p:spPr bwMode="auto">
          <a:xfrm>
            <a:off x="152400" y="6011863"/>
            <a:ext cx="1905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JPL Proprietary Information</a:t>
            </a:r>
          </a:p>
        </p:txBody>
      </p:sp>
      <p:sp>
        <p:nvSpPr>
          <p:cNvPr id="13421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2622550" y="309563"/>
            <a:ext cx="5105400" cy="762000"/>
          </a:xfrm>
          <a:prstGeom prst="rect">
            <a:avLst/>
          </a:prstGeom>
        </p:spPr>
        <p:txBody>
          <a:bodyPr/>
          <a:lstStyle>
            <a:lvl1pPr>
              <a:defRPr sz="1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 rot="18900000">
            <a:off x="1915415" y="2797054"/>
            <a:ext cx="57536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4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1493838"/>
            <a:ext cx="7816850" cy="4224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7613" y="325438"/>
            <a:ext cx="1954212" cy="539273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325438"/>
            <a:ext cx="5710238" cy="53927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5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816850" cy="4224337"/>
          </a:xfrm>
          <a:prstGeom prst="rect">
            <a:avLst/>
          </a:prstGeom>
        </p:spPr>
        <p:txBody>
          <a:bodyPr vert="horz"/>
          <a:lstStyle>
            <a:lvl1pPr marL="228600" indent="-228600">
              <a:defRPr sz="2000">
                <a:latin typeface="Arial"/>
                <a:cs typeface="Arial"/>
              </a:defRPr>
            </a:lvl1pPr>
            <a:lvl2pPr marL="457200" indent="-228600">
              <a:defRPr sz="2000">
                <a:latin typeface="Arial"/>
                <a:cs typeface="Arial"/>
              </a:defRPr>
            </a:lvl2pPr>
            <a:lvl3pPr marL="688975" indent="-215900">
              <a:defRPr sz="1800">
                <a:latin typeface="Arial"/>
                <a:cs typeface="Arial"/>
              </a:defRPr>
            </a:lvl3pPr>
            <a:lvl4pPr marL="974725" indent="-214313">
              <a:defRPr sz="1800">
                <a:latin typeface="Arial"/>
                <a:cs typeface="Arial"/>
              </a:defRPr>
            </a:lvl4pPr>
            <a:lvl5pPr marL="1203325" indent="-215900"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08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3213"/>
            <a:ext cx="7383463" cy="127158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13038"/>
            <a:ext cx="7383463" cy="1400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34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975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781685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975" y="1433513"/>
            <a:ext cx="3836988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975" y="2030413"/>
            <a:ext cx="3836988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3250" y="1433513"/>
            <a:ext cx="3838575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3250" y="2030413"/>
            <a:ext cx="3838575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5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45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30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2857500" cy="108426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663" y="255588"/>
            <a:ext cx="4856162" cy="54625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975" y="1339850"/>
            <a:ext cx="2857500" cy="43783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37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88" y="4479925"/>
            <a:ext cx="5211762" cy="5302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3388" y="571500"/>
            <a:ext cx="5211762" cy="38401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3388" y="5010150"/>
            <a:ext cx="5211762" cy="7508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63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Line 14"/>
          <p:cNvSpPr>
            <a:spLocks noChangeShapeType="1"/>
          </p:cNvSpPr>
          <p:nvPr/>
        </p:nvSpPr>
        <p:spPr bwMode="auto">
          <a:xfrm>
            <a:off x="0" y="59436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2"/>
          <p:cNvSpPr>
            <a:spLocks noChangeShapeType="1"/>
          </p:cNvSpPr>
          <p:nvPr/>
        </p:nvSpPr>
        <p:spPr bwMode="auto">
          <a:xfrm>
            <a:off x="0" y="914400"/>
            <a:ext cx="8686800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9" name="Object 2"/>
          <p:cNvGraphicFramePr>
            <a:graphicFrameLocks noChangeAspect="1"/>
          </p:cNvGraphicFramePr>
          <p:nvPr/>
        </p:nvGraphicFramePr>
        <p:xfrm>
          <a:off x="52388" y="95250"/>
          <a:ext cx="93821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52388" y="95250"/>
                        <a:ext cx="93821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41288"/>
            <a:ext cx="5580856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56513" y="533400"/>
            <a:ext cx="8985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smtClean="0">
                <a:solidFill>
                  <a:schemeClr val="bg1"/>
                </a:solidFill>
              </a:rPr>
              <a:t>CARVE</a:t>
            </a:r>
            <a:endParaRPr lang="en-US" b="1" smtClean="0">
              <a:solidFill>
                <a:schemeClr val="bg1"/>
              </a:solidFill>
            </a:endParaRPr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2514600" y="5962650"/>
            <a:ext cx="367188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b="1" dirty="0" smtClean="0"/>
              <a:t>                                          </a:t>
            </a:r>
            <a:fld id="{31D23DA1-B6CF-ED46-A207-3CA7A46DEF5F}" type="slidenum">
              <a:rPr lang="en-US" sz="1000" b="1" smtClean="0"/>
              <a:pPr>
                <a:lnSpc>
                  <a:spcPts val="1000"/>
                </a:lnSpc>
                <a:defRPr/>
              </a:pPr>
              <a:t>‹#›</a:t>
            </a:fld>
            <a:r>
              <a:rPr lang="en-US" sz="1000" b="1" dirty="0" smtClean="0"/>
              <a:t>                                           </a:t>
            </a:r>
          </a:p>
          <a:p>
            <a:pPr>
              <a:lnSpc>
                <a:spcPts val="1000"/>
              </a:lnSpc>
              <a:defRPr/>
            </a:pPr>
            <a:r>
              <a:rPr lang="en-US" sz="1000" b="1" dirty="0" smtClean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20" name="Text Box 76"/>
          <p:cNvSpPr txBox="1">
            <a:spLocks noChangeArrowheads="1"/>
          </p:cNvSpPr>
          <p:nvPr/>
        </p:nvSpPr>
        <p:spPr bwMode="auto">
          <a:xfrm>
            <a:off x="6236593" y="6026444"/>
            <a:ext cx="2427287" cy="22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 smtClean="0"/>
              <a:t>AVIRIS-NG</a:t>
            </a:r>
            <a:r>
              <a:rPr lang="en-US" sz="1000" baseline="0" dirty="0" smtClean="0"/>
              <a:t> </a:t>
            </a:r>
            <a:r>
              <a:rPr lang="en-US" sz="1000" dirty="0" smtClean="0"/>
              <a:t>/ Summer 2017</a:t>
            </a:r>
          </a:p>
        </p:txBody>
      </p: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0" y="6026150"/>
            <a:ext cx="25146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 smtClean="0"/>
              <a:t>2017 ABoVE Airborne Campaign</a:t>
            </a:r>
          </a:p>
        </p:txBody>
      </p:sp>
      <p:pic>
        <p:nvPicPr>
          <p:cNvPr id="4" name="Picture 3" descr="ABoVE_Logo_large_blue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36" y="79921"/>
            <a:ext cx="2018029" cy="7799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2pPr>
      <a:lvl3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3pPr>
      <a:lvl4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4pPr>
      <a:lvl5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5pPr>
      <a:lvl6pPr marL="4572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6pPr>
      <a:lvl7pPr marL="9144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7pPr>
      <a:lvl8pPr marL="13716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8pPr>
      <a:lvl9pPr marL="18288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9pPr>
    </p:titleStyle>
    <p:bodyStyle>
      <a:lvl1pPr marL="323850" indent="-32385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0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00088" indent="-242888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600">
          <a:solidFill>
            <a:schemeClr val="tx1"/>
          </a:solidFill>
          <a:latin typeface="+mn-lt"/>
          <a:ea typeface="ＭＳ Ｐゴシック" pitchFamily="25" charset="-128"/>
        </a:defRPr>
      </a:lvl2pPr>
      <a:lvl3pPr marL="1077913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300">
          <a:solidFill>
            <a:schemeClr val="tx1"/>
          </a:solidFill>
          <a:latin typeface="+mn-lt"/>
          <a:ea typeface="ＭＳ Ｐゴシック" pitchFamily="25" charset="-128"/>
        </a:defRPr>
      </a:lvl3pPr>
      <a:lvl4pPr marL="1508125" indent="-214313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900">
          <a:solidFill>
            <a:schemeClr val="tx1"/>
          </a:solidFill>
          <a:latin typeface="+mn-lt"/>
          <a:ea typeface="ＭＳ Ｐゴシック" pitchFamily="25" charset="-128"/>
        </a:defRPr>
      </a:lvl4pPr>
      <a:lvl5pPr marL="19399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5pPr>
      <a:lvl6pPr marL="23971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6pPr>
      <a:lvl7pPr marL="28543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7pPr>
      <a:lvl8pPr marL="33115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8pPr>
      <a:lvl9pPr marL="37687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avirisng.jpl.nasa.gov/cgi/flights.cgi?step=view_flightlog&amp;flight_id=ang20170707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96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8686800" cy="6400800"/>
          </a:xfrm>
          <a:prstGeom prst="rect">
            <a:avLst/>
          </a:prstGeom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-21655" y="0"/>
            <a:ext cx="870845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 smtClean="0"/>
              <a:t>Arctic Boreal</a:t>
            </a:r>
            <a:r>
              <a:rPr lang="en-US" sz="2400" b="1" dirty="0"/>
              <a:t> </a:t>
            </a:r>
            <a:r>
              <a:rPr lang="en-US" sz="2400" b="1" dirty="0" smtClean="0"/>
              <a:t>Vulnerability Experiment (ABoVE)</a:t>
            </a:r>
            <a:endParaRPr lang="en-US" sz="2400" b="1" dirty="0"/>
          </a:p>
          <a:p>
            <a:pPr eaLnBrk="1" hangingPunct="1"/>
            <a:r>
              <a:rPr lang="en-US" sz="2400" b="1" dirty="0" smtClean="0">
                <a:solidFill>
                  <a:srgbClr val="000000"/>
                </a:solidFill>
              </a:rPr>
              <a:t>2017 ABoVE Airborne Campaign</a:t>
            </a:r>
          </a:p>
          <a:p>
            <a:pPr eaLnBrk="1" hangingPunct="1"/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400" b="1" dirty="0" smtClean="0"/>
              <a:t>7 July 2017 (DOY  188) </a:t>
            </a:r>
          </a:p>
          <a:p>
            <a:pPr eaLnBrk="1" hangingPunct="1"/>
            <a:r>
              <a:rPr lang="en-US" sz="2400" b="1" dirty="0" smtClean="0"/>
              <a:t>AVIRIS-NG: Yukon-Kuskokwim Delta</a:t>
            </a:r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Charles Miller, Deputy Science Lead</a:t>
            </a: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Jet </a:t>
            </a:r>
            <a:r>
              <a:rPr lang="en-US" b="1" dirty="0">
                <a:solidFill>
                  <a:schemeClr val="bg1"/>
                </a:solidFill>
              </a:rPr>
              <a:t>Propulsion Laboratory, California Institute of Technology</a:t>
            </a: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and the ABoVE Science </a:t>
            </a:r>
            <a:r>
              <a:rPr lang="en-US" b="1" dirty="0">
                <a:solidFill>
                  <a:schemeClr val="bg1"/>
                </a:solidFill>
              </a:rPr>
              <a:t>Team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/>
            </a: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For Hank Margolis, Eric </a:t>
            </a:r>
            <a:r>
              <a:rPr lang="en-US" sz="1600" b="1" dirty="0" err="1" smtClean="0">
                <a:solidFill>
                  <a:schemeClr val="bg1"/>
                </a:solidFill>
              </a:rPr>
              <a:t>Kasichke</a:t>
            </a:r>
            <a:r>
              <a:rPr lang="en-US" sz="1600" b="1" dirty="0" smtClean="0">
                <a:solidFill>
                  <a:schemeClr val="bg1"/>
                </a:solidFill>
              </a:rPr>
              <a:t>, Bruce </a:t>
            </a:r>
            <a:r>
              <a:rPr lang="en-US" sz="1600" b="1" dirty="0" err="1" smtClean="0">
                <a:solidFill>
                  <a:schemeClr val="bg1"/>
                </a:solidFill>
              </a:rPr>
              <a:t>Tagg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en-US" sz="1600" b="1" dirty="0" smtClean="0">
                <a:solidFill>
                  <a:schemeClr val="bg1"/>
                </a:solidFill>
              </a:rPr>
              <a:t>NASA HQ</a:t>
            </a:r>
          </a:p>
          <a:p>
            <a:pPr eaLnBrk="1" hangingPunct="1"/>
            <a:r>
              <a:rPr lang="en-US" sz="1600" b="1" dirty="0" smtClean="0">
                <a:solidFill>
                  <a:schemeClr val="bg1"/>
                </a:solidFill>
              </a:rPr>
              <a:t>2017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g20170707t190303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016229" y="-11288852"/>
            <a:ext cx="1371600" cy="31214201"/>
          </a:xfrm>
          <a:prstGeom prst="rect">
            <a:avLst/>
          </a:prstGeom>
        </p:spPr>
      </p:pic>
      <p:pic>
        <p:nvPicPr>
          <p:cNvPr id="3" name="Picture 2" descr="ang20170707t182443_geo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001000" y="-5765265"/>
            <a:ext cx="1371600" cy="17142690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ang20170707t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Bonus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Line, Run ID 182443: Start 63.456 N, 156.458 W east of </a:t>
            </a:r>
            <a:r>
              <a:rPr lang="en-US" sz="1600" dirty="0" err="1" smtClean="0">
                <a:solidFill>
                  <a:srgbClr val="000000"/>
                </a:solidFill>
                <a:ea typeface="Calibri" charset="0"/>
              </a:rPr>
              <a:t>Innoko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 NWR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ea typeface="Calibri" charset="0"/>
              </a:rPr>
              <a:t>Bonus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Line, 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190303: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Start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62.666 N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160.839 W due west of </a:t>
            </a:r>
            <a:r>
              <a:rPr lang="en-US" sz="1600" dirty="0" err="1" smtClean="0">
                <a:solidFill>
                  <a:srgbClr val="000000"/>
                </a:solidFill>
                <a:ea typeface="Calibri" charset="0"/>
              </a:rPr>
              <a:t>Anvik</a:t>
            </a:r>
            <a:endParaRPr lang="en-US" sz="1600" dirty="0">
              <a:solidFill>
                <a:srgbClr val="000000"/>
              </a:solidFill>
              <a:latin typeface="+mj-lt"/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A. </a:t>
            </a:r>
            <a:r>
              <a:rPr lang="en-US" sz="1600" dirty="0" smtClean="0">
                <a:latin typeface="Arial"/>
                <a:cs typeface="Arial"/>
              </a:rPr>
              <a:t>Imaging of the hills on the eastern boundary of the </a:t>
            </a:r>
            <a:r>
              <a:rPr lang="en-US" sz="1600" dirty="0" err="1" smtClean="0">
                <a:latin typeface="Arial"/>
                <a:cs typeface="Arial"/>
              </a:rPr>
              <a:t>Innoko</a:t>
            </a:r>
            <a:r>
              <a:rPr lang="en-US" sz="1600" dirty="0" smtClean="0">
                <a:latin typeface="Arial"/>
                <a:cs typeface="Arial"/>
              </a:rPr>
              <a:t> NWR</a:t>
            </a: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B.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 Coastal mountains separating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Anvik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 from St Mary’s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891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g20170707t191547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987487" y="-8703720"/>
            <a:ext cx="1371600" cy="23156718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4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4"/>
              </a:rPr>
              <a:t>ang20170707t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B17, Track Air #95, Run ID 191547: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Mouth of Yukon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R -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inland transect -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cont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 of B16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B16,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#94,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xxx: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Mouth of Yukon R - inland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transect</a:t>
            </a:r>
            <a:endParaRPr lang="en-US" sz="1600" dirty="0">
              <a:solidFill>
                <a:srgbClr val="000000"/>
              </a:solidFill>
              <a:latin typeface="+mj-lt"/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Inland acquisition east of </a:t>
            </a:r>
            <a:r>
              <a:rPr lang="en-US" sz="1600" dirty="0" err="1" smtClean="0">
                <a:solidFill>
                  <a:srgbClr val="000000"/>
                </a:solidFill>
                <a:ea typeface="Calibri" charset="0"/>
              </a:rPr>
              <a:t>Emmonak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B16 not acquired – excessive cloud interference – operator discretion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16200000">
            <a:off x="8872074" y="3073710"/>
            <a:ext cx="457200" cy="13716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7856" y="3992488"/>
            <a:ext cx="1410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Emmonak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3399" y="4064496"/>
            <a:ext cx="4040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B16 Not Acquired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3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3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3"/>
              </a:rPr>
              <a:t>ang20170707t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B19, Track Air #97, Run ID xxx: 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Lucida Grande"/>
                <a:cs typeface="Lucida Grande"/>
              </a:rPr>
              <a:t>YK Delta transect - continuation of B18</a:t>
            </a:r>
            <a:endParaRPr lang="en-US" sz="1600" dirty="0">
              <a:solidFill>
                <a:srgbClr val="000000"/>
              </a:solidFill>
              <a:latin typeface="+mj-lt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B18,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#96,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xxx: </a:t>
            </a:r>
            <a:r>
              <a:rPr lang="en-US" sz="1600" dirty="0">
                <a:solidFill>
                  <a:srgbClr val="000000"/>
                </a:solidFill>
                <a:ea typeface="Lucida Grande"/>
                <a:cs typeface="Lucida Grande"/>
              </a:rPr>
              <a:t>YK Delta </a:t>
            </a:r>
            <a:r>
              <a:rPr lang="en-US" sz="1600" dirty="0" smtClean="0">
                <a:solidFill>
                  <a:srgbClr val="000000"/>
                </a:solidFill>
                <a:ea typeface="Lucida Grande"/>
                <a:cs typeface="Lucida Grande"/>
              </a:rPr>
              <a:t>transect - </a:t>
            </a:r>
            <a:r>
              <a:rPr lang="en-US" sz="1600" dirty="0">
                <a:solidFill>
                  <a:srgbClr val="000000"/>
                </a:solidFill>
                <a:ea typeface="Lucida Grande"/>
                <a:cs typeface="Lucida Grande"/>
              </a:rPr>
              <a:t>continuation of </a:t>
            </a:r>
            <a:r>
              <a:rPr lang="en-US" sz="1600" dirty="0" smtClean="0">
                <a:solidFill>
                  <a:srgbClr val="000000"/>
                </a:solidFill>
                <a:ea typeface="Lucida Grande"/>
                <a:cs typeface="Lucida Grande"/>
              </a:rPr>
              <a:t>B15</a:t>
            </a:r>
            <a:endParaRPr lang="en-US" sz="1600" dirty="0">
              <a:solidFill>
                <a:srgbClr val="000000"/>
              </a:solidFill>
              <a:latin typeface="+mj-lt"/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B19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not acquired – excessive cloud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interference –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operator discretion</a:t>
            </a: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B18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not acquired – excessive cloud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interference –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operator discretion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13399" y="4064496"/>
            <a:ext cx="4040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B18 Not Acquired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3399" y="2624336"/>
            <a:ext cx="4040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B19 Not Acquired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8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g20170707t201715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54460" y="-4227084"/>
            <a:ext cx="1371600" cy="17090664"/>
          </a:xfrm>
          <a:prstGeom prst="rect">
            <a:avLst/>
          </a:prstGeom>
        </p:spPr>
      </p:pic>
      <p:pic>
        <p:nvPicPr>
          <p:cNvPr id="7" name="Picture 6" descr="ang20170707t200100_geo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884988" y="-9601221"/>
            <a:ext cx="1371600" cy="24951720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ang20170707t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B14, Track Air #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92,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200100: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Frost - YK Delta parallel coast</a:t>
            </a:r>
            <a:endParaRPr lang="en-US" sz="1600" dirty="0">
              <a:solidFill>
                <a:srgbClr val="000000"/>
              </a:solidFill>
              <a:latin typeface="+mj-lt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B13, Track Air #91, Run ID 201715: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Frost - YK Delta coast - inland transect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B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 &amp; B</a:t>
            </a:r>
            <a:r>
              <a:rPr lang="en-US" sz="1600" dirty="0" smtClean="0">
                <a:ea typeface="Calibri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&gt;50% cloud cover obscures scenes in lines B14 and B13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2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g20170707t204858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58731" y="-4834804"/>
            <a:ext cx="1371600" cy="18299207"/>
          </a:xfrm>
          <a:prstGeom prst="rect">
            <a:avLst/>
          </a:prstGeom>
        </p:spPr>
      </p:pic>
      <p:pic>
        <p:nvPicPr>
          <p:cNvPr id="10" name="Picture 9" descr="ang20170707t203340_geo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528522" y="-9313313"/>
            <a:ext cx="1371600" cy="24238788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ang20170707t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B20, Track Air #98, Run ID 203340: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Schaefer - YK Delta lakes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B21, Track Air #99, Run ID 204858: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Schaefer - YK Delta lakes –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cont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 of B20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~20%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cloud cover across line B20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Intense greenness interspersed with markedly less productive (drier?) wetlands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7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g20170707t230715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74522" y="-3450595"/>
            <a:ext cx="1371600" cy="15530789"/>
          </a:xfrm>
          <a:prstGeom prst="rect">
            <a:avLst/>
          </a:prstGeom>
        </p:spPr>
      </p:pic>
      <p:pic>
        <p:nvPicPr>
          <p:cNvPr id="2" name="Picture 1" descr="ang20170707t183615_geo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949510" y="-13734302"/>
            <a:ext cx="1371600" cy="33080765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ang20170707t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B22, Track Air #100, Run ID 183615: Southern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Innoko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 NWR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ea typeface="Calibri" charset="0"/>
              </a:rPr>
              <a:t>Bonus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Line, Run ID 230715: Start 62.000 N, 158.990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W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A. </a:t>
            </a:r>
            <a:r>
              <a:rPr lang="en-US" sz="1600" dirty="0" smtClean="0">
                <a:latin typeface="Arial"/>
                <a:cs typeface="Arial"/>
              </a:rPr>
              <a:t>Southern end of </a:t>
            </a:r>
            <a:r>
              <a:rPr lang="en-US" sz="1600" dirty="0" err="1" smtClean="0">
                <a:latin typeface="Arial"/>
                <a:cs typeface="Arial"/>
              </a:rPr>
              <a:t>Innoko</a:t>
            </a:r>
            <a:r>
              <a:rPr lang="en-US" sz="1600" dirty="0" smtClean="0">
                <a:latin typeface="Arial"/>
                <a:cs typeface="Arial"/>
              </a:rPr>
              <a:t> NWR, line ends near </a:t>
            </a:r>
            <a:r>
              <a:rPr lang="en-US" sz="1600" dirty="0" err="1" smtClean="0">
                <a:latin typeface="Arial"/>
                <a:cs typeface="Arial"/>
              </a:rPr>
              <a:t>Shageluk</a:t>
            </a:r>
            <a:r>
              <a:rPr lang="en-US" sz="1600" dirty="0" smtClean="0">
                <a:latin typeface="Arial"/>
                <a:cs typeface="Arial"/>
              </a:rPr>
              <a:t> AK</a:t>
            </a: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B.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 Bonus Line starts in the hills south of Line B22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83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g20170707t233001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08641" y="2190743"/>
            <a:ext cx="1371600" cy="4399026"/>
          </a:xfrm>
          <a:prstGeom prst="rect">
            <a:avLst/>
          </a:prstGeom>
        </p:spPr>
      </p:pic>
      <p:pic>
        <p:nvPicPr>
          <p:cNvPr id="3" name="Picture 2" descr="ang20170707t231429_geo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483405" y="-11199638"/>
            <a:ext cx="1371600" cy="28148555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ang20170707t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B23, Track Air #101, Run ID 231429: Middle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Innoko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 NWR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B24,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#102,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233001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Northern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Innoko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NWR</a:t>
            </a:r>
            <a:endParaRPr lang="en-US" sz="1600" dirty="0">
              <a:solidFill>
                <a:srgbClr val="000000"/>
              </a:solidFill>
              <a:latin typeface="+mj-lt"/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A. </a:t>
            </a:r>
            <a:r>
              <a:rPr lang="en-US" sz="1600" dirty="0" smtClean="0">
                <a:latin typeface="Arial"/>
                <a:cs typeface="Arial"/>
              </a:rPr>
              <a:t>A few clouds but otherwise good sample</a:t>
            </a: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B.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 Line was planned to be this short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29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g20170707t233757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61340" y="-9249581"/>
            <a:ext cx="1371600" cy="24104424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4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4"/>
              </a:rPr>
              <a:t>ang20170707t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B25, Track Air #103, Run ID 233757: Schaefer tree ring sites south of Ruby AK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28" y="5105707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A. </a:t>
            </a:r>
            <a:r>
              <a:rPr lang="en-US" sz="1600" dirty="0" err="1" smtClean="0">
                <a:latin typeface="Arial"/>
                <a:cs typeface="Arial"/>
              </a:rPr>
              <a:t>Approx</a:t>
            </a:r>
            <a:r>
              <a:rPr lang="en-US" sz="1600" dirty="0" smtClean="0">
                <a:latin typeface="Arial"/>
                <a:cs typeface="Arial"/>
              </a:rPr>
              <a:t> 50% cloud covered</a:t>
            </a:r>
          </a:p>
        </p:txBody>
      </p:sp>
    </p:spTree>
    <p:extLst>
      <p:ext uri="{BB962C8B-B14F-4D97-AF65-F5344CB8AC3E}">
        <p14:creationId xmlns:p14="http://schemas.microsoft.com/office/powerpoint/2010/main" val="272724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8000" b="1" dirty="0" smtClean="0"/>
              <a:t>Backup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840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Screen Shot 2017-08-03 at 11.27.47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920" y="32048"/>
            <a:ext cx="8686800" cy="61500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1472" y="3706197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FAA AVCAMS in the </a:t>
            </a:r>
          </a:p>
          <a:p>
            <a:r>
              <a:rPr lang="en-US" sz="1800" b="1" dirty="0" smtClean="0"/>
              <a:t>YK Delta &amp; Surrounding Areas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73528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IRIS-NG logo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8686800" cy="3762732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7 July 2017</a:t>
            </a:r>
            <a:r>
              <a:rPr lang="en-US" dirty="0">
                <a:solidFill>
                  <a:schemeClr val="accent2"/>
                </a:solidFill>
              </a:rPr>
              <a:t>/DOY </a:t>
            </a:r>
            <a:r>
              <a:rPr lang="en-US" dirty="0" smtClean="0">
                <a:solidFill>
                  <a:schemeClr val="accent2"/>
                </a:solidFill>
              </a:rPr>
              <a:t>188</a:t>
            </a: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Yukon-Kuskokwim Delta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 bwMode="auto">
          <a:xfrm>
            <a:off x="238944" y="1040160"/>
            <a:ext cx="8280920" cy="4032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 smtClean="0">
                <a:latin typeface="Arial" charset="0"/>
                <a:ea typeface="Calibri" charset="0"/>
              </a:rPr>
              <a:t>Daily Status</a:t>
            </a:r>
            <a:r>
              <a:rPr lang="en-US" sz="1800" dirty="0" smtClean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 smtClean="0"/>
              <a:t>AVIRIS-NG / Dynamic Aviation B-200 (N53W) </a:t>
            </a:r>
          </a:p>
          <a:p>
            <a:r>
              <a:rPr lang="en-US" sz="1800" dirty="0" smtClean="0"/>
              <a:t>REPORT </a:t>
            </a:r>
            <a:r>
              <a:rPr lang="en-US" sz="1800" dirty="0"/>
              <a:t>DATE:  </a:t>
            </a:r>
            <a:r>
              <a:rPr lang="en-US" sz="1800" dirty="0" smtClean="0"/>
              <a:t>7 July 2017</a:t>
            </a:r>
            <a:endParaRPr lang="en-US" sz="1800" dirty="0"/>
          </a:p>
          <a:p>
            <a:r>
              <a:rPr lang="en-US" sz="1800" dirty="0"/>
              <a:t>Current Status of Aircraft:  </a:t>
            </a:r>
            <a:r>
              <a:rPr lang="en-US" sz="1800" dirty="0" smtClean="0"/>
              <a:t>	</a:t>
            </a:r>
            <a:r>
              <a:rPr lang="en-US" sz="1800" b="1" dirty="0" smtClean="0">
                <a:solidFill>
                  <a:srgbClr val="FF6600"/>
                </a:solidFill>
              </a:rPr>
              <a:t>Yellow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</a:t>
            </a:r>
            <a:r>
              <a:rPr lang="en-US" sz="1800" dirty="0" smtClean="0"/>
              <a:t>AVIRIS: </a:t>
            </a:r>
            <a:r>
              <a:rPr lang="en-US" sz="1800" dirty="0"/>
              <a:t> </a:t>
            </a:r>
            <a:r>
              <a:rPr lang="en-US" sz="1800" dirty="0" smtClean="0"/>
              <a:t>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 smtClean="0"/>
              <a:t>Current </a:t>
            </a:r>
            <a:r>
              <a:rPr lang="en-US" sz="1800" dirty="0"/>
              <a:t>Deployment Location:  </a:t>
            </a:r>
            <a:r>
              <a:rPr lang="en-US" sz="1800" dirty="0" smtClean="0"/>
              <a:t>Fairbanks AK (PAFA)</a:t>
            </a:r>
          </a:p>
          <a:p>
            <a:r>
              <a:rPr lang="en-US" sz="1800" dirty="0" smtClean="0"/>
              <a:t>Crew:  </a:t>
            </a:r>
            <a:r>
              <a:rPr lang="en-US" sz="1800" dirty="0" smtClean="0">
                <a:solidFill>
                  <a:prstClr val="black"/>
                </a:solidFill>
              </a:rPr>
              <a:t>Rogers, </a:t>
            </a:r>
            <a:r>
              <a:rPr lang="en-US" sz="1800" dirty="0" err="1" smtClean="0">
                <a:solidFill>
                  <a:prstClr val="black"/>
                </a:solidFill>
              </a:rPr>
              <a:t>Heidt</a:t>
            </a:r>
            <a:r>
              <a:rPr lang="en-US" sz="1800" dirty="0" smtClean="0">
                <a:solidFill>
                  <a:prstClr val="black"/>
                </a:solidFill>
              </a:rPr>
              <a:t>, Nolte, </a:t>
            </a:r>
            <a:r>
              <a:rPr lang="en-US" sz="1800" dirty="0" err="1" smtClean="0">
                <a:solidFill>
                  <a:prstClr val="black"/>
                </a:solidFill>
              </a:rPr>
              <a:t>Bernas</a:t>
            </a:r>
            <a:endParaRPr lang="en-US" sz="1800" dirty="0" smtClean="0">
              <a:solidFill>
                <a:prstClr val="black"/>
              </a:solidFill>
            </a:endParaRPr>
          </a:p>
          <a:p>
            <a:r>
              <a:rPr lang="en-US" sz="1800" dirty="0" smtClean="0">
                <a:latin typeface="Arial" charset="0"/>
                <a:ea typeface="Calibri" charset="0"/>
              </a:rPr>
              <a:t>Science </a:t>
            </a:r>
            <a:r>
              <a:rPr lang="en-US" sz="1800" dirty="0">
                <a:latin typeface="Arial" charset="0"/>
                <a:ea typeface="Calibri" charset="0"/>
              </a:rPr>
              <a:t>Coordinator: </a:t>
            </a:r>
            <a:r>
              <a:rPr lang="en-US" sz="1800" dirty="0" smtClean="0">
                <a:latin typeface="Arial" charset="0"/>
                <a:ea typeface="Calibri" charset="0"/>
              </a:rPr>
              <a:t>A Thorpe</a:t>
            </a:r>
          </a:p>
          <a:p>
            <a:r>
              <a:rPr lang="en-US" sz="1800" dirty="0" smtClean="0">
                <a:latin typeface="Arial" charset="0"/>
                <a:ea typeface="Calibri" charset="0"/>
              </a:rPr>
              <a:t>Science </a:t>
            </a:r>
            <a:r>
              <a:rPr lang="en-US" sz="1800" dirty="0">
                <a:latin typeface="Arial" charset="0"/>
                <a:ea typeface="Calibri" charset="0"/>
              </a:rPr>
              <a:t>Lead: </a:t>
            </a:r>
            <a:r>
              <a:rPr lang="en-US" sz="1800" dirty="0" smtClean="0">
                <a:latin typeface="Arial" charset="0"/>
                <a:ea typeface="Calibri" charset="0"/>
              </a:rPr>
              <a:t>C Miller</a:t>
            </a:r>
          </a:p>
          <a:p>
            <a:r>
              <a:rPr lang="en-US" sz="1800" dirty="0" smtClean="0">
                <a:latin typeface="Arial" charset="0"/>
                <a:ea typeface="Calibri" charset="0"/>
              </a:rPr>
              <a:t>Project Managers: M Eastwood, I </a:t>
            </a:r>
            <a:r>
              <a:rPr lang="en-US" sz="1800" dirty="0" err="1" smtClean="0">
                <a:latin typeface="Arial" charset="0"/>
                <a:ea typeface="Calibri" charset="0"/>
              </a:rPr>
              <a:t>McCubbin</a:t>
            </a:r>
            <a:endParaRPr lang="en-US" sz="1800" dirty="0">
              <a:latin typeface="Arial" charset="0"/>
              <a:ea typeface="Calibri" charset="0"/>
            </a:endParaRPr>
          </a:p>
          <a:p>
            <a:r>
              <a:rPr lang="en-US" sz="1800" dirty="0" smtClean="0">
                <a:latin typeface="Arial" charset="0"/>
                <a:ea typeface="Calibri" charset="0"/>
              </a:rPr>
              <a:t>Instrument PI: R Green</a:t>
            </a:r>
            <a:endParaRPr lang="en-US" sz="1800" dirty="0">
              <a:latin typeface="Arial" charset="0"/>
              <a:ea typeface="Calibri" charset="0"/>
            </a:endParaRPr>
          </a:p>
          <a:p>
            <a:endParaRPr lang="en-US" sz="1800" dirty="0"/>
          </a:p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endParaRPr lang="en-US" sz="800" b="1" dirty="0">
              <a:latin typeface="Arial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6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7 July </a:t>
            </a:r>
            <a:r>
              <a:rPr lang="en-US" dirty="0">
                <a:solidFill>
                  <a:schemeClr val="accent2"/>
                </a:solidFill>
              </a:rPr>
              <a:t>2017/DOY </a:t>
            </a:r>
            <a:r>
              <a:rPr lang="en-US" dirty="0" smtClean="0">
                <a:solidFill>
                  <a:schemeClr val="accent2"/>
                </a:solidFill>
              </a:rPr>
              <a:t>188</a:t>
            </a: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72</a:t>
            </a:r>
            <a:r>
              <a:rPr lang="en-US" dirty="0" smtClean="0">
                <a:solidFill>
                  <a:schemeClr val="accent2"/>
                </a:solidFill>
              </a:rPr>
              <a:t>-Hour Look Ahead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960" y="1544216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/>
              <a:t>Saturday 8 July 2017 (DOY 189):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/>
              <a:t>Fort Yukon</a:t>
            </a:r>
          </a:p>
          <a:p>
            <a:pPr algn="l"/>
            <a:endParaRPr lang="en-US" sz="1800" dirty="0"/>
          </a:p>
          <a:p>
            <a:pPr algn="l"/>
            <a:r>
              <a:rPr lang="en-US" sz="1800" b="1" dirty="0"/>
              <a:t>Sunday 9 July 2017 (DOY 190):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/>
              <a:t>Barrow/North Slope</a:t>
            </a:r>
          </a:p>
          <a:p>
            <a:pPr marL="285750" indent="-285750" algn="l">
              <a:buFont typeface="Arial"/>
              <a:buChar char="•"/>
            </a:pPr>
            <a:endParaRPr lang="en-US" sz="1800" dirty="0"/>
          </a:p>
          <a:p>
            <a:pPr algn="l"/>
            <a:r>
              <a:rPr lang="en-US" sz="1800" b="1" dirty="0" smtClean="0"/>
              <a:t>Monday 10 </a:t>
            </a:r>
            <a:r>
              <a:rPr lang="en-US" sz="1800" b="1" dirty="0"/>
              <a:t>July 2017 (DOY </a:t>
            </a:r>
            <a:r>
              <a:rPr lang="en-US" sz="1800" b="1" dirty="0" smtClean="0"/>
              <a:t>191)</a:t>
            </a:r>
            <a:r>
              <a:rPr lang="en-US" sz="1800" b="1" dirty="0"/>
              <a:t>: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/>
              <a:t>Down Day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6976" y="1040160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All plans weather dependent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1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-07-07-2200Z-GOES-West-AK-ir4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5408" y="968152"/>
            <a:ext cx="4114800" cy="5142638"/>
          </a:xfrm>
          <a:prstGeom prst="rect">
            <a:avLst/>
          </a:prstGeom>
        </p:spPr>
      </p:pic>
      <p:pic>
        <p:nvPicPr>
          <p:cNvPr id="2" name="Picture 1" descr="2017-07-07-2200Z-GOES-West-AK-vis.jpe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592" y="968152"/>
            <a:ext cx="4114800" cy="5138998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111152" y="3704456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47456" y="96815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GOES-West IR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</a:rPr>
              <a:t>2200Z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 rot="18300000">
            <a:off x="4843234" y="3634813"/>
            <a:ext cx="1371600" cy="22860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984" y="96815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GOES-West Vis 2200Z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 rot="18300000">
            <a:off x="594762" y="3576331"/>
            <a:ext cx="1371600" cy="22860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8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76" y="1328192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1328192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896" y="3650704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32" y="3632448"/>
            <a:ext cx="3048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448"/>
            <a:ext cx="3048000" cy="2286000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968" y="1072098"/>
            <a:ext cx="109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2208" y="3704456"/>
            <a:ext cx="9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8265" y="3704456"/>
            <a:ext cx="1438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Northwest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20" y="92808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Bethel (BET)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49217" y="3704456"/>
            <a:ext cx="1424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Southeast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5408" y="1400200"/>
            <a:ext cx="138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Northeast</a:t>
            </a:r>
          </a:p>
        </p:txBody>
      </p:sp>
    </p:spTree>
    <p:extLst>
      <p:ext uri="{BB962C8B-B14F-4D97-AF65-F5344CB8AC3E}">
        <p14:creationId xmlns:p14="http://schemas.microsoft.com/office/powerpoint/2010/main" val="296897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Screen Shot 2017-08-03 at 11.37.3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24" y="-39960"/>
            <a:ext cx="8686800" cy="6118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928" y="1400200"/>
            <a:ext cx="25922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Planned flight lines &amp; acquisition segments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54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08 at 08.39.05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7499"/>
            <a:ext cx="8686800" cy="5051213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3080" y="3233927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B17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8078" y="4075529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7056" y="917630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As-flown flight lines &amp; acquisition segments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47256" y="2912368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B22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39344" y="2707377"/>
            <a:ext cx="66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Bonus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47056" y="4568552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B20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078" y="4424536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B13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05662" y="2768352"/>
            <a:ext cx="492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9159" y="2336304"/>
            <a:ext cx="492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1152" y="3226054"/>
            <a:ext cx="66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Bonus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644182" y="4672293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B21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9972" y="3272408"/>
            <a:ext cx="66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Bonus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418724" y="2467493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B23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708157" y="2205115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B24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668518" y="1760240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B25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016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</a:p>
        </p:txBody>
      </p:sp>
      <p:sp>
        <p:nvSpPr>
          <p:cNvPr id="5" name="Content Placeholder 11"/>
          <p:cNvSpPr txBox="1">
            <a:spLocks/>
          </p:cNvSpPr>
          <p:nvPr/>
        </p:nvSpPr>
        <p:spPr bwMode="auto">
          <a:xfrm>
            <a:off x="94928" y="1760240"/>
            <a:ext cx="338437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1pPr>
            <a:lvl2pPr marL="4572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2pPr>
            <a:lvl3pPr marL="68897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3pPr>
            <a:lvl4pPr marL="974725" indent="-214313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4pPr>
            <a:lvl5pPr marL="1203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5pPr>
            <a:lvl6pPr marL="23971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6pPr>
            <a:lvl7pPr marL="2854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7pPr>
            <a:lvl8pPr marL="33115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8pPr>
            <a:lvl9pPr marL="37687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b="1" dirty="0" smtClean="0">
                <a:latin typeface="Arial" charset="0"/>
                <a:ea typeface="Calibri" charset="0"/>
              </a:rPr>
              <a:t>Data Acquisitions</a:t>
            </a:r>
            <a:r>
              <a:rPr lang="en-US" sz="1600" dirty="0" smtClean="0">
                <a:latin typeface="Arial" charset="0"/>
                <a:ea typeface="Calibri" charset="0"/>
              </a:rPr>
              <a:t>: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1, B17,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95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2, B16,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94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3, B19,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#97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4,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B18,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#96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5, B15,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#93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6, B14,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#94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7, B13,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#91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8, B20,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#98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Arial" charset="0"/>
                <a:ea typeface="Calibri" charset="0"/>
              </a:rPr>
              <a:t>Line 9, B21, </a:t>
            </a:r>
            <a:r>
              <a:rPr lang="en-US" sz="1600" dirty="0">
                <a:ea typeface="Calibri" charset="0"/>
              </a:rPr>
              <a:t>Track Air #</a:t>
            </a:r>
            <a:r>
              <a:rPr lang="en-US" sz="1600" dirty="0" smtClean="0">
                <a:ea typeface="Calibri" charset="0"/>
              </a:rPr>
              <a:t>99</a:t>
            </a:r>
            <a:endParaRPr lang="en-US" sz="1600" dirty="0" smtClean="0"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charset="0"/>
              <a:ea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28083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Planned flight lines</a:t>
            </a:r>
          </a:p>
          <a:p>
            <a:r>
              <a:rPr lang="en-US" sz="1600" b="1" dirty="0" smtClean="0"/>
              <a:t>YK Delta </a:t>
            </a:r>
            <a:endParaRPr lang="en-US" sz="1600" b="1" dirty="0"/>
          </a:p>
        </p:txBody>
      </p:sp>
      <p:pic>
        <p:nvPicPr>
          <p:cNvPr id="6" name="Picture 5" descr="Screen Shot 2017-07-20 at 15.00.2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173" y="896144"/>
            <a:ext cx="5077707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7656" y="176024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83560" y="157615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72276" y="107209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7496" y="25122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80188" y="356044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31432" y="416844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6212" y="4424536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1632" y="43124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95728" y="43124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9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3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Screen Shot 2017-07-08 at 08.39.05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7504"/>
            <a:ext cx="4371801" cy="5029200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</a:p>
        </p:txBody>
      </p:sp>
      <p:pic>
        <p:nvPicPr>
          <p:cNvPr id="6" name="Picture 5" descr="Screen Shot 2017-07-20 at 15.00.2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173" y="896144"/>
            <a:ext cx="5077707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7656" y="176024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83560" y="157615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72276" y="107209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7496" y="25122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80188" y="356044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31432" y="416844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6212" y="4424536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1632" y="43124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95728" y="43124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9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936" y="928082"/>
            <a:ext cx="3248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As-flown Lines: Sortie #1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47656" y="896144"/>
            <a:ext cx="2008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Planned Lines: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Sortie #1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31916" y="176024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67136" y="164816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7096" y="143213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79788" y="240831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7056" y="272828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07780" y="312839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6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51796" y="363244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7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11152" y="384847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8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19948" y="4024426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9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2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2080597615</TotalTime>
  <Words>1236</Words>
  <Application>Microsoft Macintosh PowerPoint</Application>
  <PresentationFormat>Custom</PresentationFormat>
  <Paragraphs>206</Paragraphs>
  <Slides>19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Photo Editor Photo</vt:lpstr>
      <vt:lpstr>PowerPoint Presentation</vt:lpstr>
      <vt:lpstr>7 July 2017/DOY 188 Yukon-Kuskokwim Delta</vt:lpstr>
      <vt:lpstr>7 July 2017/DOY 188 72-Hour Look Ahead</vt:lpstr>
      <vt:lpstr>7 July 2017/DOY 188 Yukon-Kuskokwim Delta</vt:lpstr>
      <vt:lpstr>7 July 2017/DOY 188 Yukon-Kuskokwim Delta</vt:lpstr>
      <vt:lpstr>7 July 2017/DOY 188 Yukon-Kuskokwim Delta</vt:lpstr>
      <vt:lpstr>20 July 2017/DOY 201 Yukon-Kuskokwim Delta</vt:lpstr>
      <vt:lpstr>7 July 2017/DOY 188 Yukon-Kuskokwim Delta</vt:lpstr>
      <vt:lpstr>7 July 2017/DOY 188 Yukon-Kuskokwim Delta</vt:lpstr>
      <vt:lpstr>7 July 2017/DOY 188 Yukon-Kuskokwim Delta</vt:lpstr>
      <vt:lpstr>7 July 2017/DOY 188 Yukon-Kuskokwim Delta</vt:lpstr>
      <vt:lpstr>7 July 2017/DOY 188 Yukon-Kuskokwim Delta</vt:lpstr>
      <vt:lpstr>7 July 2017/DOY 188 Yukon-Kuskokwim Delta</vt:lpstr>
      <vt:lpstr>7 July 2017/DOY 188 Yukon-Kuskokwim Delta</vt:lpstr>
      <vt:lpstr>7 July 2017/DOY 188 Yukon-Kuskokwim Delta</vt:lpstr>
      <vt:lpstr>7 July 2017/DOY 188 Yukon-Kuskokwim Delta</vt:lpstr>
      <vt:lpstr>7 July 2017/DOY 188 Yukon-Kuskokwim Delta</vt:lpstr>
      <vt:lpstr>PowerPoint Presentation</vt:lpstr>
      <vt:lpstr>7 July 2017/DOY 188 Yukon-Kuskokwim Delta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cp:lastModifiedBy>Leanne Kendig</cp:lastModifiedBy>
  <cp:revision>3658</cp:revision>
  <cp:lastPrinted>2012-09-27T19:06:18Z</cp:lastPrinted>
  <dcterms:created xsi:type="dcterms:W3CDTF">2011-01-14T21:06:41Z</dcterms:created>
  <dcterms:modified xsi:type="dcterms:W3CDTF">2017-08-15T00:18:27Z</dcterms:modified>
</cp:coreProperties>
</file>